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7.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48.xml" ContentType="application/vnd.openxmlformats-officedocument.presentationml.tags+xml"/>
  <Override PartName="/ppt/notesSlides/notesSlide7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72.xml" ContentType="application/vnd.openxmlformats-officedocument.presentationml.notesSlide+xml"/>
  <Override PartName="/ppt/tags/tag5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11"/>
  </p:notesMasterIdLst>
  <p:sldIdLst>
    <p:sldId id="2076138295" r:id="rId9"/>
    <p:sldId id="2076138301" r:id="rId10"/>
    <p:sldId id="2076138325" r:id="rId11"/>
    <p:sldId id="2076138326" r:id="rId12"/>
    <p:sldId id="10052" r:id="rId13"/>
    <p:sldId id="281" r:id="rId14"/>
    <p:sldId id="2076138349" r:id="rId15"/>
    <p:sldId id="2076137552" r:id="rId16"/>
    <p:sldId id="2076137551" r:id="rId17"/>
    <p:sldId id="2076138347" r:id="rId18"/>
    <p:sldId id="2076138348" r:id="rId19"/>
    <p:sldId id="2076138340" r:id="rId20"/>
    <p:sldId id="2076138350" r:id="rId21"/>
    <p:sldId id="2076138351" r:id="rId22"/>
    <p:sldId id="2076138369" r:id="rId23"/>
    <p:sldId id="2076138337" r:id="rId24"/>
    <p:sldId id="2076138341" r:id="rId25"/>
    <p:sldId id="2076138338" r:id="rId26"/>
    <p:sldId id="2076138339" r:id="rId27"/>
    <p:sldId id="2076138352" r:id="rId28"/>
    <p:sldId id="2076138353" r:id="rId29"/>
    <p:sldId id="2076138354" r:id="rId30"/>
    <p:sldId id="2076138342" r:id="rId31"/>
    <p:sldId id="2076138368" r:id="rId32"/>
    <p:sldId id="2076137560" r:id="rId33"/>
    <p:sldId id="2076137561" r:id="rId34"/>
    <p:sldId id="2076137562" r:id="rId35"/>
    <p:sldId id="2076137563" r:id="rId36"/>
    <p:sldId id="2076138343" r:id="rId37"/>
    <p:sldId id="2076138376" r:id="rId38"/>
    <p:sldId id="2076138379" r:id="rId39"/>
    <p:sldId id="2076138344" r:id="rId40"/>
    <p:sldId id="2076138371" r:id="rId41"/>
    <p:sldId id="2076138377" r:id="rId42"/>
    <p:sldId id="2076138378" r:id="rId43"/>
    <p:sldId id="2076138346" r:id="rId44"/>
    <p:sldId id="2076138345" r:id="rId45"/>
    <p:sldId id="2076138375" r:id="rId46"/>
    <p:sldId id="2076138374" r:id="rId47"/>
    <p:sldId id="287" r:id="rId48"/>
    <p:sldId id="2076138373" r:id="rId49"/>
    <p:sldId id="2076138331" r:id="rId50"/>
    <p:sldId id="2076138357" r:id="rId51"/>
    <p:sldId id="2076138332" r:id="rId52"/>
    <p:sldId id="2076138355" r:id="rId53"/>
    <p:sldId id="2076138358" r:id="rId54"/>
    <p:sldId id="2076138356" r:id="rId55"/>
    <p:sldId id="2076138362" r:id="rId56"/>
    <p:sldId id="2076138359" r:id="rId57"/>
    <p:sldId id="2076138363" r:id="rId58"/>
    <p:sldId id="2076138366" r:id="rId59"/>
    <p:sldId id="2076137553" r:id="rId60"/>
    <p:sldId id="2076138367" r:id="rId61"/>
    <p:sldId id="2076137564" r:id="rId62"/>
    <p:sldId id="283" r:id="rId63"/>
    <p:sldId id="2076138390" r:id="rId64"/>
    <p:sldId id="2076138391" r:id="rId65"/>
    <p:sldId id="286" r:id="rId66"/>
    <p:sldId id="2076138392" r:id="rId67"/>
    <p:sldId id="2076138380" r:id="rId68"/>
    <p:sldId id="2076138381" r:id="rId69"/>
    <p:sldId id="2076138383" r:id="rId70"/>
    <p:sldId id="2076138384" r:id="rId71"/>
    <p:sldId id="2076138364" r:id="rId72"/>
    <p:sldId id="2076138385" r:id="rId73"/>
    <p:sldId id="2076138386" r:id="rId74"/>
    <p:sldId id="2076138387" r:id="rId75"/>
    <p:sldId id="2076138388" r:id="rId76"/>
    <p:sldId id="2076138389" r:id="rId77"/>
    <p:sldId id="2076138382" r:id="rId78"/>
    <p:sldId id="2076138330" r:id="rId79"/>
    <p:sldId id="2076138302" r:id="rId80"/>
    <p:sldId id="1370" r:id="rId81"/>
    <p:sldId id="2076137554" r:id="rId82"/>
    <p:sldId id="268" r:id="rId83"/>
    <p:sldId id="2076137555" r:id="rId84"/>
    <p:sldId id="2076137556" r:id="rId85"/>
    <p:sldId id="2076138334" r:id="rId86"/>
    <p:sldId id="2076138361" r:id="rId87"/>
    <p:sldId id="2076138372" r:id="rId88"/>
    <p:sldId id="2076138370" r:id="rId89"/>
    <p:sldId id="2076138360" r:id="rId90"/>
    <p:sldId id="2076138336" r:id="rId91"/>
    <p:sldId id="2076138396" r:id="rId92"/>
    <p:sldId id="2076138393" r:id="rId93"/>
    <p:sldId id="2076138335" r:id="rId94"/>
    <p:sldId id="2076138395" r:id="rId95"/>
    <p:sldId id="2076138394" r:id="rId96"/>
    <p:sldId id="2076138397" r:id="rId97"/>
    <p:sldId id="2449" r:id="rId98"/>
    <p:sldId id="2452" r:id="rId99"/>
    <p:sldId id="1387" r:id="rId100"/>
    <p:sldId id="1385" r:id="rId101"/>
    <p:sldId id="2076138305" r:id="rId102"/>
    <p:sldId id="2076138306" r:id="rId103"/>
    <p:sldId id="2076138270" r:id="rId104"/>
    <p:sldId id="2076138208" r:id="rId105"/>
    <p:sldId id="2076138271" r:id="rId106"/>
    <p:sldId id="2076138209" r:id="rId107"/>
    <p:sldId id="2076138236" r:id="rId108"/>
    <p:sldId id="2076138225" r:id="rId109"/>
    <p:sldId id="207613822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81"/>
            <p14:sldId id="2076138349"/>
            <p14:sldId id="2076137552"/>
            <p14:sldId id="2076137551"/>
            <p14:sldId id="2076138347"/>
            <p14:sldId id="2076138348"/>
            <p14:sldId id="2076138340"/>
            <p14:sldId id="2076138350"/>
            <p14:sldId id="2076138351"/>
            <p14:sldId id="2076138369"/>
            <p14:sldId id="2076138337"/>
            <p14:sldId id="2076138341"/>
            <p14:sldId id="2076138338"/>
            <p14:sldId id="2076138339"/>
            <p14:sldId id="2076138352"/>
            <p14:sldId id="2076138353"/>
            <p14:sldId id="2076138354"/>
            <p14:sldId id="2076138342"/>
            <p14:sldId id="2076138368"/>
            <p14:sldId id="2076137560"/>
            <p14:sldId id="2076137561"/>
            <p14:sldId id="2076137562"/>
            <p14:sldId id="2076137563"/>
            <p14:sldId id="2076138343"/>
            <p14:sldId id="2076138376"/>
            <p14:sldId id="2076138379"/>
            <p14:sldId id="2076138344"/>
            <p14:sldId id="2076138371"/>
            <p14:sldId id="2076138377"/>
            <p14:sldId id="2076138378"/>
            <p14:sldId id="2076138346"/>
            <p14:sldId id="2076138345"/>
            <p14:sldId id="2076138375"/>
            <p14:sldId id="2076138374"/>
            <p14:sldId id="287"/>
            <p14:sldId id="2076138373"/>
            <p14:sldId id="2076138331"/>
            <p14:sldId id="2076138357"/>
            <p14:sldId id="2076138332"/>
            <p14:sldId id="2076138355"/>
            <p14:sldId id="2076138358"/>
            <p14:sldId id="2076138356"/>
            <p14:sldId id="2076138362"/>
            <p14:sldId id="2076138359"/>
            <p14:sldId id="2076138363"/>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 id="1370"/>
            <p14:sldId id="2076137554"/>
            <p14:sldId id="268"/>
            <p14:sldId id="2076137555"/>
            <p14:sldId id="2076137556"/>
            <p14:sldId id="2076138334"/>
            <p14:sldId id="2076138361"/>
            <p14:sldId id="2076138372"/>
            <p14:sldId id="2076138370"/>
            <p14:sldId id="2076138360"/>
            <p14:sldId id="2076138336"/>
            <p14:sldId id="2076138396"/>
            <p14:sldId id="2076138393"/>
            <p14:sldId id="2076138335"/>
            <p14:sldId id="2076138395"/>
            <p14:sldId id="2076138394"/>
            <p14:sldId id="2076138397"/>
            <p14:sldId id="2449"/>
            <p14:sldId id="245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slide" Target="slides/slide102.xml"/><Relationship Id="rId115"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6/17/2021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6/17/2021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6/17/2021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2475241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6/17/2021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6/17/2021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6/17/2021 8:06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6/17/2021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00543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17,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17,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17,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17,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17,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17,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17,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17,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17,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17,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17,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17,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6/17/2021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00.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2" Type="http://schemas.openxmlformats.org/officeDocument/2006/relationships/image" Target="../media/image172.png"/><Relationship Id="rId1" Type="http://schemas.openxmlformats.org/officeDocument/2006/relationships/slideLayout" Target="../slideLayouts/slideLayout48.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5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6.xml"/><Relationship Id="rId5" Type="http://schemas.openxmlformats.org/officeDocument/2006/relationships/image" Target="../media/image5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30.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1" Type="http://schemas.openxmlformats.org/officeDocument/2006/relationships/slideLayout" Target="../slideLayouts/slideLayout6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jp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7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image" Target="../media/image92.png"/><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86.xml"/><Relationship Id="rId6" Type="http://schemas.openxmlformats.org/officeDocument/2006/relationships/image" Target="../media/image96.png"/><Relationship Id="rId11" Type="http://schemas.openxmlformats.org/officeDocument/2006/relationships/image" Target="../media/image101.png"/><Relationship Id="rId24" Type="http://schemas.openxmlformats.org/officeDocument/2006/relationships/image" Target="../media/image114.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10" Type="http://schemas.openxmlformats.org/officeDocument/2006/relationships/image" Target="../media/image100.png"/><Relationship Id="rId19" Type="http://schemas.openxmlformats.org/officeDocument/2006/relationships/image" Target="../media/image109.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40.png"/><Relationship Id="rId3" Type="http://schemas.openxmlformats.org/officeDocument/2006/relationships/image" Target="../media/image117.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2" Type="http://schemas.openxmlformats.org/officeDocument/2006/relationships/image" Target="../media/image116.png"/><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86.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s>
</file>

<file path=ppt/slides/_rels/slide7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86.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67.xml"/><Relationship Id="rId5" Type="http://schemas.openxmlformats.org/officeDocument/2006/relationships/image" Target="../media/image168.svg"/><Relationship Id="rId4" Type="http://schemas.openxmlformats.org/officeDocument/2006/relationships/image" Target="../media/image167.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75.xml"/><Relationship Id="rId1" Type="http://schemas.openxmlformats.org/officeDocument/2006/relationships/slideLayout" Target="../slideLayouts/slideLayout36.xml"/><Relationship Id="rId4" Type="http://schemas.openxmlformats.org/officeDocument/2006/relationships/image" Target="../media/image170.png"/></Relationships>
</file>

<file path=ppt/slides/_rels/slide9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676173755"/>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Sentinel</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the system as live adversaries attack it. The tasks of security operations are described well by the NIST Cybersecurity Framework functions 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Detect - Security operations must detect the presence of adversaries in the system, who are incented to stay hidden in most cases as this allows them to achieve their objectives unimpeded. This can take the form of reacting to an alert of suspicious activity or proactively hunting 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Respond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Recover – The ultimate goal of security operations is to preserve or restore the security assurances (confidentiality, integrity, availability) of business services during and after an attack.</a:t>
            </a: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spTree>
    <p:extLst>
      <p:ext uri="{BB962C8B-B14F-4D97-AF65-F5344CB8AC3E}">
        <p14:creationId xmlns:p14="http://schemas.microsoft.com/office/powerpoint/2010/main" val="41404043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knowns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unknowns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Unknown unknowns - In this area we should focus on visibility and expert assistance: best-in-class endpoint detection and response (EDR) solution and managed detection and response (MDR) services that have your back</a:t>
            </a:r>
          </a:p>
        </p:txBody>
      </p:sp>
    </p:spTree>
    <p:extLst>
      <p:ext uri="{BB962C8B-B14F-4D97-AF65-F5344CB8AC3E}">
        <p14:creationId xmlns:p14="http://schemas.microsoft.com/office/powerpoint/2010/main" val="40853155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detect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Investigate - The average time it takes to analyze 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respond - the average time it takes to response and 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repair/recover - The average time it takes to restore to normal operations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7458326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logs into SIEMs without introducing a high volume of low 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cost, increase noise and false positives, and lower 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7653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and hackers who constantly evolve their techniques, we must continuously improve and shift our activities “left” in the attack timeline. We focus on speed and efficiency to try and get “faster than the speed of attack” by looking at ways we could have detected attacks earlier and responded more quickly. </a:t>
            </a:r>
          </a:p>
        </p:txBody>
      </p:sp>
    </p:spTree>
    <p:extLst>
      <p:ext uri="{BB962C8B-B14F-4D97-AF65-F5344CB8AC3E}">
        <p14:creationId xmlns:p14="http://schemas.microsoft.com/office/powerpoint/2010/main" val="35576389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spTree>
    <p:extLst>
      <p:ext uri="{BB962C8B-B14F-4D97-AF65-F5344CB8AC3E}">
        <p14:creationId xmlns:p14="http://schemas.microsoft.com/office/powerpoint/2010/main" val="35699583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building skills. The readiness process focuses on building understanding 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1812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53574475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Microsoft Defender - TODO</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9738467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spTree>
    <p:extLst>
      <p:ext uri="{BB962C8B-B14F-4D97-AF65-F5344CB8AC3E}">
        <p14:creationId xmlns:p14="http://schemas.microsoft.com/office/powerpoint/2010/main" val="106088928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in our case management system.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functionality in Microsoft Defender Advanced Threat Protection (ATP) for this.</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769798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spTree>
    <p:extLst>
      <p:ext uri="{BB962C8B-B14F-4D97-AF65-F5344CB8AC3E}">
        <p14:creationId xmlns:p14="http://schemas.microsoft.com/office/powerpoint/2010/main" val="225716185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spTree>
    <p:extLst>
      <p:ext uri="{BB962C8B-B14F-4D97-AF65-F5344CB8AC3E}">
        <p14:creationId xmlns:p14="http://schemas.microsoft.com/office/powerpoint/2010/main" val="2274124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and can rapidly see connections between past and future incidents by the 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spTree>
    <p:extLst>
      <p:ext uri="{BB962C8B-B14F-4D97-AF65-F5344CB8AC3E}">
        <p14:creationId xmlns:p14="http://schemas.microsoft.com/office/powerpoint/2010/main" val="17341847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8037</TotalTime>
  <Words>8258</Words>
  <Application>Microsoft Office PowerPoint</Application>
  <PresentationFormat>Widescreen</PresentationFormat>
  <Paragraphs>983</Paragraphs>
  <Slides>102</Slides>
  <Notes>76</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102</vt:i4>
      </vt:variant>
    </vt:vector>
  </HeadingPairs>
  <TitlesOfParts>
    <vt:vector size="121" baseType="lpstr">
      <vt:lpstr>Arial</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Azure Sentinel</vt:lpstr>
      <vt:lpstr>Azure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Azure Sentinel - Connectors</vt:lpstr>
      <vt:lpstr>End to End Investigations</vt:lpstr>
      <vt:lpstr>Hunting</vt:lpstr>
      <vt:lpstr>KQL Unions</vt:lpstr>
      <vt:lpstr>SOC + Day In The Life of An Analyst + Part I</vt:lpstr>
      <vt:lpstr>Responding</vt:lpstr>
      <vt:lpstr>Responding (Cont)</vt:lpstr>
      <vt:lpstr>SOC + Day In The Life of An Analyst + Part II</vt:lpstr>
      <vt:lpstr>Post-Incident</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473</cp:revision>
  <dcterms:created xsi:type="dcterms:W3CDTF">2020-05-01T23:34:12Z</dcterms:created>
  <dcterms:modified xsi:type="dcterms:W3CDTF">2021-06-17T19:18:54Z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